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147481462" r:id="rId2"/>
    <p:sldId id="2147481484" r:id="rId3"/>
    <p:sldId id="2147481482" r:id="rId4"/>
    <p:sldId id="2147481476" r:id="rId5"/>
    <p:sldId id="2147481477" r:id="rId6"/>
    <p:sldId id="2147481478" r:id="rId7"/>
    <p:sldId id="2147481479" r:id="rId8"/>
    <p:sldId id="2147481480" r:id="rId9"/>
    <p:sldId id="2147481481" r:id="rId10"/>
    <p:sldId id="21474814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D5C"/>
    <a:srgbClr val="AFC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C4FB9-D11D-4B67-BF85-30B5D648ADB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DF2D2-0FD0-4F4E-97DB-973B52D2C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2F665-52E4-4299-BBB2-0B2E729E80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91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0A8E-7CC6-7DAE-994E-B38C245EB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8D9F95-A02A-9793-AD0E-533440408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E0B83-B9CA-BB2F-955A-AD15CA7D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01F1D-D165-D5FA-F822-522ACF42D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E14F9-405C-1D83-D3D8-A5B68AAA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2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35B2A-503A-0660-2050-9A297609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C7BFC-55AF-AA20-D3A8-C7F66D215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95A74-1843-4775-8858-51C19095C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F10EF-EB9E-A814-EDA9-B77E0D573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4D7D5-6BDC-A627-354F-0869D030A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6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44D78E-5DA5-E263-B1AD-9E6C72A234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A4219-1530-D582-8463-605F5460C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154BB-E534-C97B-B84B-2ED386B0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26264-92C4-FDD9-035E-39BD2D7D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3213F-E6EE-D713-FA68-894EDB53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8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9E230-B32D-D99B-5E35-F805CD38D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824753"/>
            <a:ext cx="6172200" cy="50362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A993C-E7E1-95F1-9851-BF36F3ED7A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0BA6E9-9F0D-1255-4635-F1CB02F4DA5E}"/>
              </a:ext>
            </a:extLst>
          </p:cNvPr>
          <p:cNvSpPr/>
          <p:nvPr/>
        </p:nvSpPr>
        <p:spPr>
          <a:xfrm>
            <a:off x="0" y="0"/>
            <a:ext cx="4580965" cy="6858000"/>
          </a:xfrm>
          <a:prstGeom prst="rect">
            <a:avLst/>
          </a:prstGeom>
          <a:solidFill>
            <a:srgbClr val="38496F"/>
          </a:solidFill>
          <a:ln>
            <a:solidFill>
              <a:srgbClr val="3849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831FAE1-6E79-56B3-97FC-4ACD28DC8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16" y="450010"/>
            <a:ext cx="4410636" cy="246351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BA96DAF2-596C-35BF-7D30-DBF203AA36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610" y="6339051"/>
            <a:ext cx="1961121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3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2992-E1D8-2511-24C9-192A9AF50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05BB5-F852-A8E5-D10C-8E75DDA11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6F9A9-FE3A-17D2-73CC-18A85AD07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E1701-14C6-A031-C01B-3DD74A64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34BED-75C0-07A4-2D67-95C0C285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9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92EA-6B65-CAA8-D2C8-D9E851AE8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3752F-23B9-874D-DEED-7D9AF2D30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2AC15-9690-A593-6A61-B8FFA8051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E5834-D86C-8EBD-BA3E-3E2D3F8EB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749CB-B14D-6F54-BF95-0D2CB7E32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9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AD60-91FA-9FE7-3466-C4DAC7B9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F6C6B-9408-18E9-32E3-CFA37E801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B7032-2137-84FF-6A99-B99EE5E7C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0AE83-3CB1-98D4-C8AD-D510AB41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1BD17-8E40-BCB6-C85B-AFFD6144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47958-FAD5-875D-0387-2FCD2CDF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1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1DA11-A376-0BDA-FDFC-072C1DB86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B5418-EF81-2A37-845B-FEA44902D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3B015-17FE-3476-4551-671D89D1A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D61D0-95C4-658A-0A6D-2D01D4A2FF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CB61CC-8FF9-C1FC-DF67-3B26EB91C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05EFA-070E-191D-D6EB-67007DA5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6491F2-7C52-C923-F0BC-601FA53D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ED3640-A965-6869-67B6-AF24ED5A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1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F193D-E82F-B876-3981-5FCBC5B1B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4A66FA-7855-BAD2-33AC-E2E697E12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4E269-7BB1-F416-2E64-9BDA814F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3257D0-76EF-1C95-CA42-660E3B5E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1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D4ED0-45ED-5915-6A3D-973A6E57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98C89-FF19-6B59-0A83-A27AB8FF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D57E7-E28D-54C6-5325-34919B0C3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1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EB90-75E7-C77F-3F3E-EDA25FBC3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83F7D-DDD4-5638-612E-6A2212898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E8945-4D43-729C-2ACB-BE2E8FB13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249AD-C430-F141-9800-5AF53E7E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DE795C-052C-E9AA-2D2D-8D255477A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7D598-5C1B-5BA8-9534-C84502B12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7E34C-D0EE-731A-3E07-55AA15B5B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8B888-5A6F-97DA-93CF-5FBD767EC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5D562-574F-F99A-7A9A-E354F494B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7AAC7-F312-F3CC-54E2-8618B21E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9362C-BEA6-8BD2-2179-4FCD1CC3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DF7A-9DA5-91E0-6BDC-B1319B2E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5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C3EE3-A2D9-E34D-372F-8C2FDE3C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F4962-1BAF-B626-B886-78C35B241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73BEB-843A-E815-262C-A914A23F4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2ADE9-8C84-4C47-879E-4EA42CCD1F4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73025-F903-59F9-0B5B-C4E9C3D5D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60E83-8DAC-203F-B222-802EF435B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F1190C-5503-4D45-9580-01F24174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1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3E2729-76A9-FE43-2516-1B66D8B6C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6691" y="333632"/>
            <a:ext cx="6172200" cy="609188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following PPT slide deck is a template for engaging your board in building awareness of CalAIM and opportunities for engagement. 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en-US" sz="2400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Feel free to convert the slides to your organization’s PPT template or use this slide deck as is. 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en-US" sz="2400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slides include: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Executive Summary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CalAIM Overview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Why Engaging in CalAIM Matters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Financial Case for Participation in CalAIM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Competitive &amp; Regulatory Landscape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Implementation Strategy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Board Decision Point &amp; Next Steps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Invitation to Questions &amp; Answers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A2824C-85EF-7049-0223-32F318886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562" y="450010"/>
            <a:ext cx="4185790" cy="2463519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entury Gothic" panose="020B0502020202020204" pitchFamily="34" charset="0"/>
              </a:rPr>
              <a:t>Takeaway Tool for Board Engagement</a:t>
            </a:r>
          </a:p>
        </p:txBody>
      </p:sp>
    </p:spTree>
    <p:extLst>
      <p:ext uri="{BB962C8B-B14F-4D97-AF65-F5344CB8AC3E}">
        <p14:creationId xmlns:p14="http://schemas.microsoft.com/office/powerpoint/2010/main" val="248147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F636AC-D09F-8506-3988-CDFD554F9507}"/>
              </a:ext>
            </a:extLst>
          </p:cNvPr>
          <p:cNvSpPr/>
          <p:nvPr/>
        </p:nvSpPr>
        <p:spPr>
          <a:xfrm>
            <a:off x="0" y="0"/>
            <a:ext cx="12192000" cy="1572768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3CE19-284A-CD6C-131E-2491F812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74BD7-28E4-10CF-B4E4-9D87541D0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312518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7989E9-E030-4C6B-0F05-A3B567764840}"/>
              </a:ext>
            </a:extLst>
          </p:cNvPr>
          <p:cNvSpPr/>
          <p:nvPr/>
        </p:nvSpPr>
        <p:spPr>
          <a:xfrm>
            <a:off x="0" y="0"/>
            <a:ext cx="12192000" cy="6053559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5F050C1-FCCD-5A95-D388-A83B096AD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Lato"/>
                <a:cs typeface="Lato"/>
              </a:rPr>
              <a:t>Strategic Participation in CalAIM: Financial &amp; Community Impact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EB5313D-3189-7072-BCDD-E3D7810D7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4445"/>
            <a:ext cx="9144000" cy="1655762"/>
          </a:xfrm>
        </p:spPr>
        <p:txBody>
          <a:bodyPr/>
          <a:lstStyle/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latin typeface="Lato"/>
                <a:ea typeface="Lato"/>
                <a:cs typeface="Lato"/>
              </a:rPr>
              <a:t>[Insert your name &amp; title]</a:t>
            </a: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latin typeface="Lato"/>
                <a:ea typeface="Lato"/>
                <a:cs typeface="Lato"/>
              </a:rPr>
              <a:t>[Insert date of presentation]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754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4AAAC-45E7-569E-A344-428761E37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857DF9-2FAC-E26C-1355-2141BC9A8751}"/>
              </a:ext>
            </a:extLst>
          </p:cNvPr>
          <p:cNvSpPr/>
          <p:nvPr/>
        </p:nvSpPr>
        <p:spPr>
          <a:xfrm>
            <a:off x="0" y="0"/>
            <a:ext cx="12192000" cy="1572768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A0CF2-F53E-7403-A325-64071CB6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EF3C0-4A23-630A-B6C9-D412EADC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1452"/>
            <a:ext cx="10515600" cy="4748795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400" b="1" i="0" u="none" strike="noStrike" dirty="0">
                <a:solidFill>
                  <a:srgbClr val="135D5C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Why CalAIM? </a:t>
            </a:r>
          </a:p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en-US" sz="2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 state-funded program that helps hospitals improve patient care, reduce costs, and strengthen community partnerships.</a:t>
            </a:r>
          </a:p>
          <a:p>
            <a:pPr algn="l">
              <a:lnSpc>
                <a:spcPct val="130000"/>
              </a:lnSpc>
              <a:spcBef>
                <a:spcPts val="600"/>
              </a:spcBef>
            </a:pPr>
            <a:endParaRPr lang="en-US" sz="2400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l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400" b="1" i="0" u="none" strike="noStrike" dirty="0">
                <a:solidFill>
                  <a:srgbClr val="135D5C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Strategic Benefits:</a:t>
            </a:r>
          </a:p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en-US" sz="2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New Medi-Cal funding opportunities</a:t>
            </a:r>
          </a:p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en-US" sz="2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Reduced readmissions &amp; uncompensated care</a:t>
            </a:r>
          </a:p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en-US" sz="2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Improved hospital-community integration</a:t>
            </a:r>
          </a:p>
          <a:p>
            <a:pPr marL="0" indent="0" algn="l">
              <a:lnSpc>
                <a:spcPct val="130000"/>
              </a:lnSpc>
              <a:spcBef>
                <a:spcPts val="600"/>
              </a:spcBef>
              <a:buNone/>
            </a:pPr>
            <a:endParaRPr lang="en-US" sz="2400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ctr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400" b="1" i="0" u="none" strike="noStrike" dirty="0">
                <a:solidFill>
                  <a:srgbClr val="135D5C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Board Decision Today: Approve participation in Enhanced Care Management (ECM) and select Community Supports (CS).</a:t>
            </a:r>
          </a:p>
        </p:txBody>
      </p:sp>
    </p:spTree>
    <p:extLst>
      <p:ext uri="{BB962C8B-B14F-4D97-AF65-F5344CB8AC3E}">
        <p14:creationId xmlns:p14="http://schemas.microsoft.com/office/powerpoint/2010/main" val="4135352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A5E5EC-6D6C-B91D-4DF1-4C64DD466DEB}"/>
              </a:ext>
            </a:extLst>
          </p:cNvPr>
          <p:cNvSpPr/>
          <p:nvPr/>
        </p:nvSpPr>
        <p:spPr>
          <a:xfrm>
            <a:off x="0" y="-64008"/>
            <a:ext cx="12192000" cy="1636776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2695E6-DA18-E087-9BD4-88A79E319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CalAIM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F5FEB-2300-9ED6-1D01-F33E0535E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3026"/>
            <a:ext cx="10515600" cy="462147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California’s Call-Aim Vision: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Transition Medi-Cal to a whole-person care model.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sz="19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Key Components for Hospitals: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Enhanced Care Management (ECM): Care coordination for high-need patients.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Community Supports (CS): Services like housing support, meals, and medical respite.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State &amp; Health Plan Backing: Strong policy and financial support from California Department of Health Care Services (DHCS) and managed care plans.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2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2A376-A4B4-EAA1-154E-5F3E2F9E2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F076B7-F4B9-33FE-8F52-A2DC80004709}"/>
              </a:ext>
            </a:extLst>
          </p:cNvPr>
          <p:cNvSpPr/>
          <p:nvPr/>
        </p:nvSpPr>
        <p:spPr>
          <a:xfrm>
            <a:off x="0" y="0"/>
            <a:ext cx="12192000" cy="1572768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E74933-6120-4569-8723-1077E0DC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Why This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76D07-A7EA-36F9-2F77-2BF8DBCB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8329"/>
            <a:ext cx="10515600" cy="466459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Financial Sustainability: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Reduces uncompensated care &amp; high-cost ED visits.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Increases Medi-Cal reimbursement through ECM &amp; CS services.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en-US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Operational Impact: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Lowers avoidable readmissions (reduces CMS penalties).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Improves discharge efficiency by providing post-hospital supports.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en-US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Community &amp; Mission Alignment: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Supports vulnerable populations (unhoused, behavioral health, chronic illness).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Strengthens partnerships with local health plans and community organizations.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0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0B057F-90FD-8274-02EB-B1BAE97C6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B168C-F3B2-259D-0ACA-12559EAFA9C0}"/>
              </a:ext>
            </a:extLst>
          </p:cNvPr>
          <p:cNvSpPr/>
          <p:nvPr/>
        </p:nvSpPr>
        <p:spPr>
          <a:xfrm>
            <a:off x="0" y="0"/>
            <a:ext cx="12192000" cy="1572768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B2B141-6AD8-D3DB-1591-5831B4C9F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Financial Case for Participation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33AC94-D05A-EEAF-E026-8C387C4D0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8011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Projected Cost Savings &amp; Revenue Potential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E2731D9-DE9F-637B-A737-CEA5531AE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70871"/>
              </p:ext>
            </p:extLst>
          </p:nvPr>
        </p:nvGraphicFramePr>
        <p:xfrm>
          <a:off x="1660072" y="2780166"/>
          <a:ext cx="8871856" cy="1741170"/>
        </p:xfrm>
        <a:graphic>
          <a:graphicData uri="http://schemas.openxmlformats.org/drawingml/2006/table">
            <a:tbl>
              <a:tblPr/>
              <a:tblGrid>
                <a:gridCol w="3141586">
                  <a:extLst>
                    <a:ext uri="{9D8B030D-6E8A-4147-A177-3AD203B41FA5}">
                      <a16:colId xmlns:a16="http://schemas.microsoft.com/office/drawing/2014/main" val="1262740368"/>
                    </a:ext>
                  </a:extLst>
                </a:gridCol>
                <a:gridCol w="1721231">
                  <a:extLst>
                    <a:ext uri="{9D8B030D-6E8A-4147-A177-3AD203B41FA5}">
                      <a16:colId xmlns:a16="http://schemas.microsoft.com/office/drawing/2014/main" val="1642524556"/>
                    </a:ext>
                  </a:extLst>
                </a:gridCol>
                <a:gridCol w="4009039">
                  <a:extLst>
                    <a:ext uri="{9D8B030D-6E8A-4147-A177-3AD203B41FA5}">
                      <a16:colId xmlns:a16="http://schemas.microsoft.com/office/drawing/2014/main" val="37071831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Category</a:t>
                      </a:r>
                      <a:endParaRPr lang="en-US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Without CalAIM</a:t>
                      </a:r>
                      <a:endParaRPr lang="en-US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With CalAIM Participation</a:t>
                      </a:r>
                      <a:endParaRPr lang="en-US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4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401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Uncompensated Care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$XXM (current)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Potential XX% reduction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33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Readmission Rate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XX%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Expected XX% decrease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55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New ECM Revenue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$0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Potential $XXM from MCP contracts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44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Community Support Cost Offsets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$0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8"/>
                        </a:spcBef>
                        <a:spcAft>
                          <a:spcPts val="900"/>
                        </a:spcAft>
                      </a:pPr>
                      <a:r>
                        <a:rPr lang="en-US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Reduces inpatient &amp; ED burden by $XXM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280883"/>
                  </a:ext>
                </a:extLst>
              </a:tr>
            </a:tbl>
          </a:graphicData>
        </a:graphic>
      </p:graphicFrame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0068032C-F42F-757B-3D75-756681BF4FCD}"/>
              </a:ext>
            </a:extLst>
          </p:cNvPr>
          <p:cNvSpPr txBox="1">
            <a:spLocks/>
          </p:cNvSpPr>
          <p:nvPr/>
        </p:nvSpPr>
        <p:spPr>
          <a:xfrm>
            <a:off x="838200" y="5374368"/>
            <a:ext cx="10515600" cy="5801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solidFill>
                  <a:srgbClr val="135D5C"/>
                </a:solidFill>
              </a:rPr>
              <a:t>Key Insight: Even a modest reduction in avoidable hospital use leads to significant savings.</a:t>
            </a:r>
          </a:p>
        </p:txBody>
      </p:sp>
    </p:spTree>
    <p:extLst>
      <p:ext uri="{BB962C8B-B14F-4D97-AF65-F5344CB8AC3E}">
        <p14:creationId xmlns:p14="http://schemas.microsoft.com/office/powerpoint/2010/main" val="2823581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955F1-0C95-025F-82FF-B14214BC1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03BE3A8-90FC-2FBC-8196-D506587A9078}"/>
              </a:ext>
            </a:extLst>
          </p:cNvPr>
          <p:cNvSpPr/>
          <p:nvPr/>
        </p:nvSpPr>
        <p:spPr>
          <a:xfrm>
            <a:off x="0" y="0"/>
            <a:ext cx="12192000" cy="1572768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F4B5A-470D-21F0-8565-2AAD2044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Competitive &amp; Regulatory Landscape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71274D-79F2-BF39-745A-42307CE63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Statewide Trend: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Many California hospitals are aligning with managed care plans to leverage CalAIM funding.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Risk of Non-Participation: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Losing Medi-Cal patient management opportunities to other providers.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Increased uncompensated care burden as other hospitals redirect patients to Community Supports.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Future regulatory shifts may make participation mandatory - early engagement positions us ahead of the curve.</a:t>
            </a:r>
          </a:p>
        </p:txBody>
      </p:sp>
    </p:spTree>
    <p:extLst>
      <p:ext uri="{BB962C8B-B14F-4D97-AF65-F5344CB8AC3E}">
        <p14:creationId xmlns:p14="http://schemas.microsoft.com/office/powerpoint/2010/main" val="10596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B5270C-49BA-9A29-85A6-EF367F06E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E04056-2F63-E1A8-A1BB-207580402EB0}"/>
              </a:ext>
            </a:extLst>
          </p:cNvPr>
          <p:cNvSpPr/>
          <p:nvPr/>
        </p:nvSpPr>
        <p:spPr>
          <a:xfrm>
            <a:off x="0" y="0"/>
            <a:ext cx="12192000" cy="1572768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413659-C3AA-AD12-AE3C-EF04E7A1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Implementation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11995-0E21-01F1-9F4F-02F9317C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51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Step 1: Targeted Pilot Approach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Focus on high-utilization patients (e.g., frequent ED visitors, unhoused, behavioral health).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Leverage existing case management teams with additional funding from CalAIM.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Partner with local Medi-Cal Managed Care Plans (MCPs) to secure reimbursement contracts.</a:t>
            </a:r>
            <a:b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Step 2: Phased Expansion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Scale services based on impact and financial performance.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Expand Community Supports offerings (e.g., recuperative care, housing navigation) as feasible.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Integrate CalAIM data tracking with hospital quality metrics (e.g., readmission reduction, length of stay).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711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4A523-85BD-017F-9579-E0326B9F1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C343AF-B2C2-2299-21F8-B720BF78B6D3}"/>
              </a:ext>
            </a:extLst>
          </p:cNvPr>
          <p:cNvSpPr/>
          <p:nvPr/>
        </p:nvSpPr>
        <p:spPr>
          <a:xfrm>
            <a:off x="0" y="0"/>
            <a:ext cx="12192000" cy="1572768"/>
          </a:xfrm>
          <a:prstGeom prst="rect">
            <a:avLst/>
          </a:prstGeom>
          <a:solidFill>
            <a:srgbClr val="135D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026B50-B0FA-B868-D433-EB6477AC7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Board Decision &amp; 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A96BCA-9235-FCE8-5349-C437EF241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Recommendation: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Approve participation in Enhanced Care Management (ECM) and select Community Supports.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135D5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Next Steps: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Formalize agreements with Medi-Cal Managed Care Plans.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Launch pilot focused on [target population].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Report back in [X] months with financial and patient outcome data.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85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615</Words>
  <Application>Microsoft Office PowerPoint</Application>
  <PresentationFormat>Widescreen</PresentationFormat>
  <Paragraphs>94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Century Gothic</vt:lpstr>
      <vt:lpstr>Lato</vt:lpstr>
      <vt:lpstr>Office Theme</vt:lpstr>
      <vt:lpstr>Takeaway Tool for Board Engagement</vt:lpstr>
      <vt:lpstr>Strategic Participation in CalAIM: Financial &amp; Community Impact</vt:lpstr>
      <vt:lpstr>Executive Summary</vt:lpstr>
      <vt:lpstr>CalAIM Overview</vt:lpstr>
      <vt:lpstr>Why This Matters</vt:lpstr>
      <vt:lpstr>Financial Case for Participation</vt:lpstr>
      <vt:lpstr>Competitive &amp; Regulatory Landscape</vt:lpstr>
      <vt:lpstr>Implementation Strategy</vt:lpstr>
      <vt:lpstr>Board Decision &amp; Next Steps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Iliana Covarrubias</dc:creator>
  <cp:lastModifiedBy>Iliana Covarrubias</cp:lastModifiedBy>
  <cp:revision>1</cp:revision>
  <dcterms:created xsi:type="dcterms:W3CDTF">2025-03-06T19:54:29Z</dcterms:created>
  <dcterms:modified xsi:type="dcterms:W3CDTF">2025-03-06T20:17:37Z</dcterms:modified>
</cp:coreProperties>
</file>